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72" r:id="rId2"/>
    <p:sldId id="260" r:id="rId3"/>
    <p:sldId id="259" r:id="rId4"/>
    <p:sldId id="267" r:id="rId5"/>
    <p:sldId id="273" r:id="rId6"/>
    <p:sldId id="263" r:id="rId7"/>
    <p:sldId id="264" r:id="rId8"/>
    <p:sldId id="265" r:id="rId9"/>
    <p:sldId id="271" r:id="rId10"/>
    <p:sldId id="268" r:id="rId11"/>
    <p:sldId id="269" r:id="rId12"/>
    <p:sldId id="270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573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362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988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111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843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4856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034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4706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772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85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061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E0DF5-8B3F-E24A-82D8-818AC32A4936}" type="datetimeFigureOut">
              <a:rPr lang="en-US" smtClean="0"/>
              <a:pPr/>
              <a:t>10/17/17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C30C2-85C9-AD41-A4D4-46BB8184B9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57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671"/>
            <a:ext cx="7772400" cy="898624"/>
          </a:xfrm>
        </p:spPr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1833193"/>
            <a:ext cx="7987970" cy="4193580"/>
          </a:xfrm>
        </p:spPr>
        <p:txBody>
          <a:bodyPr>
            <a:noAutofit/>
          </a:bodyPr>
          <a:lstStyle/>
          <a:p>
            <a:pPr algn="l"/>
            <a:r>
              <a:rPr lang="en-US" sz="4400" dirty="0" smtClean="0">
                <a:solidFill>
                  <a:schemeClr val="tx1"/>
                </a:solidFill>
              </a:rPr>
              <a:t>Choose three Black leaders of the Gilded Age. Choose one pattern </a:t>
            </a:r>
            <a:r>
              <a:rPr lang="en-US" sz="4400" dirty="0" err="1" smtClean="0">
                <a:solidFill>
                  <a:schemeClr val="tx1"/>
                </a:solidFill>
              </a:rPr>
              <a:t>perceptor</a:t>
            </a:r>
            <a:r>
              <a:rPr lang="en-US" sz="4400" dirty="0" smtClean="0">
                <a:solidFill>
                  <a:schemeClr val="tx1"/>
                </a:solidFill>
              </a:rPr>
              <a:t> on the wall. Apply the </a:t>
            </a:r>
            <a:r>
              <a:rPr lang="en-US" sz="4400" dirty="0" err="1" smtClean="0">
                <a:solidFill>
                  <a:schemeClr val="tx1"/>
                </a:solidFill>
              </a:rPr>
              <a:t>perceptor</a:t>
            </a:r>
            <a:r>
              <a:rPr lang="en-US" sz="4400" dirty="0" smtClean="0">
                <a:solidFill>
                  <a:schemeClr val="tx1"/>
                </a:solidFill>
              </a:rPr>
              <a:t> symbol to their lives and efforts.</a:t>
            </a:r>
            <a:endParaRPr lang="en-US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62775" y="603158"/>
            <a:ext cx="84582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457200" indent="-4572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2000" dirty="0">
                <a:latin typeface="Verdana" charset="0"/>
                <a:cs typeface="Verdana" charset="0"/>
              </a:rPr>
              <a:t>• 	In the late 1800s, Southern states imposed restrictions that hindered African Americans' ability to vote. Some states required a </a:t>
            </a:r>
            <a:r>
              <a:rPr lang="en-US" sz="2000" b="1" dirty="0">
                <a:latin typeface="Verdana" charset="0"/>
                <a:cs typeface="Verdana" charset="0"/>
              </a:rPr>
              <a:t>poll tax</a:t>
            </a:r>
            <a:r>
              <a:rPr lang="en-US" sz="2000" dirty="0">
                <a:latin typeface="Verdana" charset="0"/>
                <a:cs typeface="Verdana" charset="0"/>
              </a:rPr>
              <a:t>, usually in an amount too much for most poor African Americans. Mississippi required a </a:t>
            </a:r>
            <a:r>
              <a:rPr lang="en-US" sz="2000" b="1" dirty="0">
                <a:latin typeface="Verdana" charset="0"/>
                <a:cs typeface="Verdana" charset="0"/>
              </a:rPr>
              <a:t>literacy test</a:t>
            </a:r>
            <a:r>
              <a:rPr lang="en-US" sz="2000" dirty="0">
                <a:latin typeface="Verdana" charset="0"/>
                <a:cs typeface="Verdana" charset="0"/>
              </a:rPr>
              <a:t>. 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2000" dirty="0">
                <a:latin typeface="Verdana" charset="0"/>
                <a:cs typeface="Verdana" charset="0"/>
              </a:rPr>
              <a:t>• 	The Civil Rights Act of 1875, which prohibited segregation, was overturned by the Supreme Court in 1883. As a result of the ruling, </a:t>
            </a:r>
            <a:r>
              <a:rPr lang="en-US" sz="2000" b="1" dirty="0">
                <a:latin typeface="Verdana" charset="0"/>
                <a:cs typeface="Verdana" charset="0"/>
              </a:rPr>
              <a:t>Southern states legally established racial segregation</a:t>
            </a:r>
            <a:r>
              <a:rPr lang="en-US" sz="2000" dirty="0">
                <a:latin typeface="Verdana" charset="0"/>
                <a:cs typeface="Verdana" charset="0"/>
              </a:rPr>
              <a:t> in public places.</a:t>
            </a:r>
            <a:endParaRPr lang="en-US" sz="2000" i="1" dirty="0">
              <a:latin typeface="Verdana" charset="0"/>
              <a:cs typeface="Verdana" charset="0"/>
            </a:endParaRP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2000" dirty="0">
                <a:latin typeface="Verdana" charset="0"/>
                <a:cs typeface="Verdana" charset="0"/>
              </a:rPr>
              <a:t>• 	Southern states passed </a:t>
            </a:r>
            <a:r>
              <a:rPr lang="en-US" sz="2000" b="1" dirty="0">
                <a:latin typeface="Verdana" charset="0"/>
                <a:cs typeface="Verdana" charset="0"/>
              </a:rPr>
              <a:t>Jim Crow laws </a:t>
            </a:r>
            <a:r>
              <a:rPr lang="en-US" sz="2000" dirty="0">
                <a:latin typeface="Verdana" charset="0"/>
                <a:cs typeface="Verdana" charset="0"/>
              </a:rPr>
              <a:t>to enforce discrimination.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2000" dirty="0">
                <a:latin typeface="Verdana" charset="0"/>
                <a:cs typeface="Verdana" charset="0"/>
              </a:rPr>
              <a:t>• 	Often, </a:t>
            </a:r>
            <a:r>
              <a:rPr lang="en-US" sz="2000" b="1" dirty="0">
                <a:latin typeface="Verdana" charset="0"/>
                <a:cs typeface="Verdana" charset="0"/>
              </a:rPr>
              <a:t>violent oppression </a:t>
            </a:r>
            <a:r>
              <a:rPr lang="en-US" sz="2000" dirty="0">
                <a:latin typeface="Verdana" charset="0"/>
                <a:cs typeface="Verdana" charset="0"/>
              </a:rPr>
              <a:t>was used in the form of beating, intimidation, and lynching.</a:t>
            </a:r>
          </a:p>
          <a:p>
            <a:pPr>
              <a:lnSpc>
                <a:spcPct val="90000"/>
              </a:lnSpc>
              <a:spcAft>
                <a:spcPts val="1800"/>
              </a:spcAft>
            </a:pPr>
            <a:r>
              <a:rPr lang="en-US" sz="2000" dirty="0">
                <a:latin typeface="Verdana" charset="0"/>
                <a:cs typeface="Verdana" charset="0"/>
              </a:rPr>
              <a:t>• 	In 1896 the Supreme Court upheld the notion of "</a:t>
            </a:r>
            <a:r>
              <a:rPr lang="en-US" sz="2000" b="1" dirty="0">
                <a:latin typeface="Verdana" charset="0"/>
                <a:cs typeface="Verdana" charset="0"/>
              </a:rPr>
              <a:t>separate but equal</a:t>
            </a:r>
            <a:r>
              <a:rPr lang="en-US" sz="2000" dirty="0">
                <a:latin typeface="Verdana" charset="0"/>
                <a:cs typeface="Verdana" charset="0"/>
              </a:rPr>
              <a:t>" in the case </a:t>
            </a:r>
            <a:r>
              <a:rPr lang="en-US" sz="2000" i="1" dirty="0" err="1">
                <a:latin typeface="Verdana" charset="0"/>
                <a:cs typeface="Verdana" charset="0"/>
              </a:rPr>
              <a:t>Plessy</a:t>
            </a:r>
            <a:r>
              <a:rPr lang="en-US" sz="2000" dirty="0">
                <a:latin typeface="Verdana" charset="0"/>
                <a:cs typeface="Verdana" charset="0"/>
              </a:rPr>
              <a:t> v. </a:t>
            </a:r>
            <a:r>
              <a:rPr lang="en-US" sz="2000" i="1" dirty="0">
                <a:latin typeface="Verdana" charset="0"/>
                <a:cs typeface="Verdana" charset="0"/>
              </a:rPr>
              <a:t>Ferguson</a:t>
            </a:r>
            <a:r>
              <a:rPr lang="en-US" sz="2000" dirty="0">
                <a:latin typeface="Verdana" charset="0"/>
                <a:cs typeface="Verdana" charset="0"/>
              </a:rPr>
              <a:t>, legalizing segregation in the South for more than 50 years.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733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7543" y="1912438"/>
            <a:ext cx="67781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connected.mcgraw-hill.com</a:t>
            </a:r>
            <a:r>
              <a:rPr lang="en-US" dirty="0"/>
              <a:t>/</a:t>
            </a:r>
            <a:r>
              <a:rPr lang="en-US" dirty="0" err="1"/>
              <a:t>ssh</a:t>
            </a:r>
            <a:r>
              <a:rPr lang="en-US" dirty="0"/>
              <a:t>/</a:t>
            </a:r>
            <a:r>
              <a:rPr lang="en-US" dirty="0" err="1"/>
              <a:t>programSearch.do?bookId</a:t>
            </a:r>
            <a:r>
              <a:rPr lang="en-US" dirty="0"/>
              <a:t>=BP4BSG212F773STQTHW8KQTDE8&amp;searchTerm=</a:t>
            </a:r>
            <a:r>
              <a:rPr lang="en-US" dirty="0" err="1"/>
              <a:t>jim+crow+era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7543" y="703777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Jim Crow life for African Americans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78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404" y="168293"/>
            <a:ext cx="6286611" cy="65367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0110" y="1254559"/>
            <a:ext cx="1078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</a:t>
            </a:r>
          </a:p>
          <a:p>
            <a:r>
              <a:rPr lang="en-US" dirty="0" smtClean="0"/>
              <a:t>Inference</a:t>
            </a:r>
          </a:p>
          <a:p>
            <a:r>
              <a:rPr lang="en-US" dirty="0" smtClean="0"/>
              <a:t>Meaning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73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5170" y="2084808"/>
            <a:ext cx="23800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Impossible Literacy test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7093"/>
            <a:ext cx="7772400" cy="89396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545167" y="3323167"/>
            <a:ext cx="6053666" cy="42333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720167" y="3365500"/>
            <a:ext cx="0" cy="3026833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75834" y="2122838"/>
            <a:ext cx="2984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Booker T. Washington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4720167" y="2414074"/>
            <a:ext cx="3450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W.E. B. Du Bois</a:t>
            </a:r>
            <a:endParaRPr lang="en-US" sz="36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054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450850" y="119063"/>
            <a:ext cx="41608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Frederick Douglass</a:t>
            </a:r>
          </a:p>
        </p:txBody>
      </p:sp>
      <p:pic>
        <p:nvPicPr>
          <p:cNvPr id="24578" name="Picture 6" descr="douglass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04800"/>
            <a:ext cx="2984500" cy="419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450850" y="1144588"/>
            <a:ext cx="4611688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into slavery about 1817.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Mistress of the house read the Bible to him. Douglass chose to know more…whatever the cost.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Douglass became a prominent abolitionist and met with President Lincoln.</a:t>
            </a:r>
          </a:p>
          <a:p>
            <a:pPr eaLnBrk="1" hangingPunct="1"/>
            <a:endParaRPr lang="en-US" sz="180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81000" y="4810125"/>
            <a:ext cx="87010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/>
              <a:t>“</a:t>
            </a:r>
            <a:r>
              <a:rPr lang="en-US" altLang="ja-JP"/>
              <a:t>I was now about twelve years old, and the thought of being a</a:t>
            </a:r>
          </a:p>
          <a:p>
            <a:pPr eaLnBrk="1" hangingPunct="1"/>
            <a:r>
              <a:rPr lang="en-US"/>
              <a:t> slave for life began to bear heavily upon my heart. Just about</a:t>
            </a:r>
          </a:p>
          <a:p>
            <a:pPr eaLnBrk="1" hangingPunct="1"/>
            <a:r>
              <a:rPr lang="en-US"/>
              <a:t> this time, I got hold of a book entitled "The Colombian Orator.</a:t>
            </a:r>
            <a:r>
              <a:rPr lang="ja-JP" altLang="en-US"/>
              <a:t>”</a:t>
            </a:r>
            <a:endParaRPr lang="en-US" altLang="ja-JP"/>
          </a:p>
          <a:p>
            <a:pPr eaLnBrk="1" hangingPunct="1"/>
            <a:r>
              <a:rPr lang="en-US"/>
              <a:t> Every opportunity I got, I used to read this book.</a:t>
            </a:r>
            <a:r>
              <a:rPr lang="ja-JP" altLang="en-US"/>
              <a:t>”</a:t>
            </a:r>
            <a:endParaRPr lang="en-US" altLang="ja-JP"/>
          </a:p>
          <a:p>
            <a:pPr eaLnBrk="1" hangingPunct="1"/>
            <a:endParaRPr lang="en-US" sz="180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17588" y="3244850"/>
            <a:ext cx="7108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2488915" y="765394"/>
            <a:ext cx="40761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 err="1" smtClean="0"/>
              <a:t>Plessy</a:t>
            </a:r>
            <a:r>
              <a:rPr lang="en-US" sz="3600" dirty="0" smtClean="0"/>
              <a:t> </a:t>
            </a:r>
            <a:r>
              <a:rPr lang="en-US" sz="3600" dirty="0" err="1" smtClean="0"/>
              <a:t>v</a:t>
            </a:r>
            <a:r>
              <a:rPr lang="en-US" sz="3600" dirty="0" smtClean="0"/>
              <a:t>. Ferguson</a:t>
            </a:r>
            <a:endParaRPr lang="en-US" sz="3600" dirty="0"/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1347955" y="5517936"/>
            <a:ext cx="6606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 smtClean="0"/>
              <a:t>What ruling overturned </a:t>
            </a:r>
            <a:r>
              <a:rPr lang="en-US" altLang="ja-JP" dirty="0" err="1" smtClean="0"/>
              <a:t>Plessy</a:t>
            </a:r>
            <a:r>
              <a:rPr lang="en-US" altLang="ja-JP" dirty="0" smtClean="0"/>
              <a:t> in 1954?</a:t>
            </a:r>
          </a:p>
          <a:p>
            <a:pPr eaLnBrk="1" hangingPunct="1"/>
            <a:endParaRPr lang="en-US" sz="1800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17588" y="3244850"/>
            <a:ext cx="7108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															</a:t>
            </a:r>
          </a:p>
        </p:txBody>
      </p:sp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347955" y="2614337"/>
            <a:ext cx="6778457" cy="1200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 smtClean="0"/>
              <a:t>Man on a train.</a:t>
            </a:r>
          </a:p>
          <a:p>
            <a:pPr eaLnBrk="1" hangingPunct="1"/>
            <a:r>
              <a:rPr lang="en-US" altLang="ja-JP" dirty="0" smtClean="0"/>
              <a:t>Part of a plan…The Citizens’ Committee</a:t>
            </a:r>
          </a:p>
          <a:p>
            <a:pPr eaLnBrk="1" hangingPunct="1"/>
            <a:r>
              <a:rPr lang="en-US" altLang="ja-JP" dirty="0" smtClean="0"/>
              <a:t>Take it to the Supreme Court.</a:t>
            </a:r>
          </a:p>
          <a:p>
            <a:pPr eaLnBrk="1" hangingPunct="1"/>
            <a:endParaRPr lang="en-US" sz="1800" dirty="0"/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500356" y="4361298"/>
            <a:ext cx="49651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dirty="0" smtClean="0"/>
              <a:t>“</a:t>
            </a:r>
            <a:r>
              <a:rPr lang="en-US" altLang="ja-JP" dirty="0" smtClean="0"/>
              <a:t>Separate but equal</a:t>
            </a:r>
            <a:r>
              <a:rPr lang="en-US" dirty="0" smtClean="0"/>
              <a:t>.</a:t>
            </a:r>
            <a:r>
              <a:rPr lang="ja-JP" altLang="en-US" dirty="0"/>
              <a:t>”</a:t>
            </a:r>
            <a:endParaRPr lang="en-US" altLang="ja-JP" dirty="0"/>
          </a:p>
          <a:p>
            <a:pPr eaLnBrk="1" hangingPunct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544" y="385829"/>
            <a:ext cx="4803159" cy="318470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588" y="624629"/>
            <a:ext cx="3289300" cy="246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8722" y="3801364"/>
            <a:ext cx="3429000" cy="2362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97722" y="3108867"/>
            <a:ext cx="101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Equal?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028183" y="6165502"/>
            <a:ext cx="101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Equal?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118207" y="3570532"/>
            <a:ext cx="1014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Equal?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450850" y="119063"/>
            <a:ext cx="263928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 smtClean="0"/>
              <a:t>Ida B. Wells</a:t>
            </a:r>
            <a:endParaRPr lang="en-US" sz="3600" dirty="0"/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381000" y="975254"/>
            <a:ext cx="461168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 dirty="0"/>
              <a:t>A daughter of slaves, Ida B. Wells was born in Holly Springs, Mississippi, on July 16, 1862.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 smtClean="0"/>
              <a:t>Ida </a:t>
            </a:r>
            <a:r>
              <a:rPr lang="en-US" dirty="0"/>
              <a:t>B. Wells was an African-American journalist and </a:t>
            </a:r>
            <a:r>
              <a:rPr lang="en-US" dirty="0" smtClean="0"/>
              <a:t>activist.</a:t>
            </a:r>
          </a:p>
          <a:p>
            <a:pPr eaLnBrk="1" hangingPunct="1">
              <a:buFont typeface="Wingdings" charset="0"/>
              <a:buChar char="Ø"/>
            </a:pPr>
            <a:r>
              <a:rPr lang="en-US" dirty="0" smtClean="0"/>
              <a:t>She led </a:t>
            </a:r>
            <a:r>
              <a:rPr lang="en-US" dirty="0"/>
              <a:t>an anti-lynching crusade in the United States in the 1890s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17588" y="3244850"/>
            <a:ext cx="7108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															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612" y="306151"/>
            <a:ext cx="2909887" cy="38848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50850" y="5307168"/>
            <a:ext cx="83544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Arial"/>
                <a:cs typeface="Arial"/>
              </a:rPr>
              <a:t>“The way to right wrongs is to turn the light of truth upon them.”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185px-BookerTWashington-Cheynes.LO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57200"/>
            <a:ext cx="2813050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92088" y="133350"/>
            <a:ext cx="4675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Booker T. Washington</a:t>
            </a:r>
          </a:p>
        </p:txBody>
      </p:sp>
      <p:sp>
        <p:nvSpPr>
          <p:cNvPr id="26627" name="TextBox 4"/>
          <p:cNvSpPr txBox="1">
            <a:spLocks noChangeArrowheads="1"/>
          </p:cNvSpPr>
          <p:nvPr/>
        </p:nvSpPr>
        <p:spPr bwMode="auto">
          <a:xfrm>
            <a:off x="295275" y="781050"/>
            <a:ext cx="4572000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into slavery in 1856.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He worked his way through college.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First leader of the Tuskegee    Institute in Alabama.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He wrote 14 books, including </a:t>
            </a:r>
            <a:r>
              <a:rPr lang="en-US" i="1"/>
              <a:t>Up From Slavery </a:t>
            </a:r>
          </a:p>
          <a:p>
            <a:pPr eaLnBrk="1" hangingPunct="1">
              <a:buFont typeface="Wingdings" charset="0"/>
              <a:buChar char="Ø"/>
            </a:pPr>
            <a:r>
              <a:rPr lang="en-US" i="1"/>
              <a:t> </a:t>
            </a:r>
            <a:r>
              <a:rPr lang="en-US"/>
              <a:t>He was part of the last generation of black leaders born into slavery.</a:t>
            </a:r>
          </a:p>
          <a:p>
            <a:pPr eaLnBrk="1" hangingPunct="1"/>
            <a:endParaRPr lang="en-US" sz="1800"/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1143000" y="4830763"/>
            <a:ext cx="7239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2800"/>
              <a:t>“</a:t>
            </a:r>
            <a:r>
              <a:rPr lang="en-US" altLang="ja-JP" sz="2800"/>
              <a:t>At the bottom of education, at the bottom</a:t>
            </a:r>
          </a:p>
          <a:p>
            <a:pPr eaLnBrk="1" hangingPunct="1"/>
            <a:r>
              <a:rPr lang="en-US" sz="2800"/>
              <a:t> of politics, even at the bottom of religion,</a:t>
            </a:r>
          </a:p>
          <a:p>
            <a:pPr eaLnBrk="1" hangingPunct="1"/>
            <a:r>
              <a:rPr lang="en-US" sz="2800"/>
              <a:t>there must be for our race economic</a:t>
            </a:r>
          </a:p>
          <a:p>
            <a:pPr eaLnBrk="1" hangingPunct="1"/>
            <a:r>
              <a:rPr lang="en-US" sz="2800"/>
              <a:t>independence.</a:t>
            </a:r>
            <a:r>
              <a:rPr lang="ja-JP" altLang="en-US" sz="2800"/>
              <a:t>”</a:t>
            </a:r>
            <a:r>
              <a:rPr lang="en-US" altLang="ja-JP" sz="2800"/>
              <a:t> 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240px-WEB_DuBois_19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762000"/>
            <a:ext cx="3048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1371600" y="115888"/>
            <a:ext cx="30321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/>
              <a:t>W.E.B Dubois</a:t>
            </a: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420688" y="914400"/>
            <a:ext cx="4379912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Wingdings" charset="0"/>
              <a:buChar char="Ø"/>
            </a:pPr>
            <a:r>
              <a:rPr lang="en-US"/>
              <a:t>Born in 1868.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Knew that education was the way to help him and his mother survive.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Earned scholarship to Harvard College in 1888. 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First African American to earn a Ph.D. from Harvard.</a:t>
            </a:r>
          </a:p>
          <a:p>
            <a:pPr eaLnBrk="1" hangingPunct="1">
              <a:buFont typeface="Wingdings" charset="0"/>
              <a:buChar char="Ø"/>
            </a:pPr>
            <a:r>
              <a:rPr lang="en-US"/>
              <a:t>Founding member NAACP.</a:t>
            </a:r>
            <a:endParaRPr lang="en-US" altLang="ja-JP"/>
          </a:p>
          <a:p>
            <a:pPr eaLnBrk="1" hangingPunct="1">
              <a:buFont typeface="Wingdings" charset="0"/>
              <a:buChar char="Ø"/>
            </a:pPr>
            <a:endParaRPr lang="en-US" sz="1800"/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685800" y="4876800"/>
            <a:ext cx="82280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ja-JP" altLang="en-US" sz="2800"/>
              <a:t>“</a:t>
            </a:r>
            <a:r>
              <a:rPr lang="en-US" altLang="ja-JP" sz="2800"/>
              <a:t>Education is that whole system of human</a:t>
            </a:r>
          </a:p>
          <a:p>
            <a:pPr eaLnBrk="1" hangingPunct="1"/>
            <a:r>
              <a:rPr lang="en-US" sz="2800"/>
              <a:t> training within and without the school house walls,</a:t>
            </a:r>
          </a:p>
          <a:p>
            <a:pPr eaLnBrk="1" hangingPunct="1"/>
            <a:r>
              <a:rPr lang="en-US" sz="2800"/>
              <a:t> which molds and develops men.</a:t>
            </a:r>
            <a:r>
              <a:rPr lang="ja-JP" altLang="en-US" sz="2800"/>
              <a:t>”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38" y="896314"/>
            <a:ext cx="8438210" cy="5010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</TotalTime>
  <Words>636</Words>
  <Application>Microsoft Macintosh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Warm Up</vt:lpstr>
      <vt:lpstr>Warm Up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77</cp:revision>
  <cp:lastPrinted>2015-10-07T12:08:12Z</cp:lastPrinted>
  <dcterms:created xsi:type="dcterms:W3CDTF">2017-10-17T14:18:17Z</dcterms:created>
  <dcterms:modified xsi:type="dcterms:W3CDTF">2017-10-17T15:17:33Z</dcterms:modified>
</cp:coreProperties>
</file>